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7" r:id="rId3"/>
    <p:sldId id="270" r:id="rId4"/>
    <p:sldId id="263" r:id="rId5"/>
    <p:sldId id="266" r:id="rId6"/>
    <p:sldId id="269" r:id="rId7"/>
    <p:sldId id="273" r:id="rId8"/>
    <p:sldId id="274" r:id="rId9"/>
    <p:sldId id="275" r:id="rId10"/>
    <p:sldId id="267" r:id="rId11"/>
    <p:sldId id="271" r:id="rId12"/>
    <p:sldId id="272" r:id="rId13"/>
    <p:sldId id="276" r:id="rId14"/>
    <p:sldId id="27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48784-D7A7-48C8-8A41-27D6D7C26EA8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4C35E-1F36-4EE5-8155-5A258E50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85DF-3561-529A-4AAA-7AF486E48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9CA11-0C9A-952A-B454-06CA012A4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D7769-CFA7-6391-820E-4FF9B48C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B3F8-F3D9-3188-EC41-4BB893D0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3D96-CFCB-9E4E-C362-7802C294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E94-083D-A34C-E5CE-D072DC20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9A633-48CA-1B96-5222-CD043A469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CBC6-54C3-E8F5-98B7-0C60878E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5ADD4-7F9B-621C-D6EA-10CE9D83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B028-F8FF-B509-D282-EA8B1069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7C22F-9A45-BE45-EA41-6B02AAB7E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2F74-4DBE-13BF-E63C-89F85A2A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F3D6F-E198-6B26-E6A4-6E0E20DC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A655-D4F7-D0F1-4237-0E560769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9D242-EE2A-D739-D3A2-C591D52D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2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724F-E7C7-64DB-FE5C-3F089E8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F9DA-DAB7-29E1-EE63-C7A82E1DC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1F4E-A155-B944-5E4F-1177F3C6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E80-BF8B-4CB9-2543-8B2057E8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5198-65E2-D6D7-353C-BEA250F0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C5F4-D583-5074-1C6B-A7235A4F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3442-A83F-2C3C-01D9-48058581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FB133-09C4-8C07-2B3F-1BFF04B5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963B-BADF-0ADA-0C57-5F7E84AA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FF5-D5AC-7B37-910A-0CC4B523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7BF-5132-66F0-A6AA-36019AE6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E221-7762-6D64-76EF-8CBEB78EB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45D3-28C5-0B65-61B6-1C2A8751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271B-7360-0336-0D01-5121FC9A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419E0-2E7A-F943-D2B5-378E5D1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82C15-39B3-F039-863F-638AC52C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D9AD-E982-228D-B391-526CA681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98DD-0281-E5F4-C9B3-EB904FFC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4BFAF-BE31-2936-D4A0-95E394AAE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611C8-7C4C-9903-5566-5C56F317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C08F5-6C88-C0FA-33A8-E428C1F0E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3213-35E6-138C-2BBB-4B5F9758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9D2BC-921D-0DD1-993C-075478FB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468C5-3A55-A411-7E5C-C74DD6F6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B05F-8C00-F899-BE0E-BDCC59EB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0F298-E4A6-41F4-52F2-F9D9C435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C102A-D804-B8CC-5B77-4C1B6566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07B3F-FF5A-10AD-C426-15A92005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1F78F-2964-424F-1EB5-E9BA1F7A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6C2C4-F775-4F66-F4C4-7440204D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A094-167B-2C46-708F-5A762D33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B022-4643-DF16-B2B7-52F37203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16BD-A065-4D2F-71FB-202F113F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E8058-CEDA-4275-C35A-F7A89EAB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1101C-9EA2-3839-121A-0D4840DE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EF71C-2FF9-5670-5DA6-53D0772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D08AE-00C6-8AD6-72BA-A7FB23FF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7DD5-7458-97ED-0E0C-EBDDEF77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56D4C-F926-B49F-E40D-536D31C57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8704A-9B6F-8616-32DA-83C702D2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E76C2-9C53-4A8C-A4CC-C16536F0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7783C-3CF3-C02B-BA4F-035D426D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B687-FEC3-42EE-CF0E-8C4CA266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47CAF-C0E3-B5FD-43A9-9EEEF301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B4CE2-FD80-84D2-EA7D-C3FAC226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242D-5FA2-B3CD-FB2C-61B550B9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6E35-C15C-4B75-BF7A-E1E8564F3ADE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D5E41-F0BE-7707-4847-322CFCDE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25CD-139B-BC3A-1441-B2B9ACF07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80AD42-3743-5655-A712-7458F7CBC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oup of dogs looking at the camera&#10;&#10;Description automatically generated">
            <a:extLst>
              <a:ext uri="{FF2B5EF4-FFF2-40B4-BE49-F238E27FC236}">
                <a16:creationId xmlns:a16="http://schemas.microsoft.com/office/drawing/2014/main" id="{2554057C-D263-8F67-33B6-537FAB3E6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014"/>
            <a:ext cx="12192000" cy="549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260FA-D944-3971-719E-1F66DB3E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78" y="1479984"/>
            <a:ext cx="6432233" cy="780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0E6AC-9BA2-2C15-05AA-9163D25A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60" y="2377782"/>
            <a:ext cx="1708468" cy="279409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BFE0BA0-2DF1-7D95-3988-4E50BBDC1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56" y="207196"/>
            <a:ext cx="6226080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E473-80DE-A955-51B7-974B1A4B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Ejemplos – test set</a:t>
            </a:r>
            <a:endParaRPr lang="en-US" b="1" dirty="0">
              <a:latin typeface="Helvetica Neue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8D8D1C-4EEE-B963-E8E3-C49373ABB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05597"/>
              </p:ext>
            </p:extLst>
          </p:nvPr>
        </p:nvGraphicFramePr>
        <p:xfrm>
          <a:off x="838200" y="2271470"/>
          <a:ext cx="10772775" cy="1468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16329154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6349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27509644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419199378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60328881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51598598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1315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Modelo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Clasificación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195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Samoyed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Saint Bernard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Afghan hound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Borzoi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Redbone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203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Boxer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Saluki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Papillon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" pitchFamily="50" charset="0"/>
                          <a:ea typeface="+mn-ea"/>
                          <a:cs typeface="+mn-cs"/>
                        </a:rPr>
                        <a:t>Redbone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2394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 Neue" pitchFamily="50" charset="0"/>
                        </a:rPr>
                        <a:t>True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label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Boxer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Saluki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Papillon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" pitchFamily="50" charset="0"/>
                          <a:ea typeface="+mn-ea"/>
                          <a:cs typeface="+mn-cs"/>
                        </a:rPr>
                        <a:t>Redbone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00622"/>
                  </a:ext>
                </a:extLst>
              </a:tr>
            </a:tbl>
          </a:graphicData>
        </a:graphic>
      </p:graphicFrame>
      <p:pic>
        <p:nvPicPr>
          <p:cNvPr id="7" name="Picture 6" descr="A pair of poodles playing in the woods&#10;&#10;Description automatically generated">
            <a:extLst>
              <a:ext uri="{FF2B5EF4-FFF2-40B4-BE49-F238E27FC236}">
                <a16:creationId xmlns:a16="http://schemas.microsoft.com/office/drawing/2014/main" id="{85DE9CAB-5817-ECD5-C5D8-93664E73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59" y="3798160"/>
            <a:ext cx="1481962" cy="992915"/>
          </a:xfrm>
          <a:prstGeom prst="rect">
            <a:avLst/>
          </a:prstGeom>
        </p:spPr>
      </p:pic>
      <p:pic>
        <p:nvPicPr>
          <p:cNvPr id="5" name="Picture 4" descr="A person holding a dog&#10;&#10;Description automatically generated">
            <a:extLst>
              <a:ext uri="{FF2B5EF4-FFF2-40B4-BE49-F238E27FC236}">
                <a16:creationId xmlns:a16="http://schemas.microsoft.com/office/drawing/2014/main" id="{5C5F4240-DE9C-7830-7D00-97332CBA5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49" y="3798160"/>
            <a:ext cx="1428952" cy="1697765"/>
          </a:xfrm>
          <a:prstGeom prst="rect">
            <a:avLst/>
          </a:prstGeom>
        </p:spPr>
      </p:pic>
      <p:pic>
        <p:nvPicPr>
          <p:cNvPr id="8" name="Picture 7" descr="A dog standing on a deck&#10;&#10;Description automatically generated">
            <a:extLst>
              <a:ext uri="{FF2B5EF4-FFF2-40B4-BE49-F238E27FC236}">
                <a16:creationId xmlns:a16="http://schemas.microsoft.com/office/drawing/2014/main" id="{607EA858-0B5C-C366-2857-D4EF5CC15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4" y="3798160"/>
            <a:ext cx="1416151" cy="1062113"/>
          </a:xfrm>
          <a:prstGeom prst="rect">
            <a:avLst/>
          </a:prstGeom>
        </p:spPr>
      </p:pic>
      <p:pic>
        <p:nvPicPr>
          <p:cNvPr id="10" name="Picture 9" descr="A dog with long hair on leash&#10;&#10;Description automatically generated">
            <a:extLst>
              <a:ext uri="{FF2B5EF4-FFF2-40B4-BE49-F238E27FC236}">
                <a16:creationId xmlns:a16="http://schemas.microsoft.com/office/drawing/2014/main" id="{478F07DF-FA28-C613-8411-49B86F400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93" y="3798160"/>
            <a:ext cx="1495354" cy="992915"/>
          </a:xfrm>
          <a:prstGeom prst="rect">
            <a:avLst/>
          </a:prstGeom>
        </p:spPr>
      </p:pic>
      <p:pic>
        <p:nvPicPr>
          <p:cNvPr id="12" name="Picture 11" descr="A dog on a leash on a rock&#10;&#10;Description automatically generated">
            <a:extLst>
              <a:ext uri="{FF2B5EF4-FFF2-40B4-BE49-F238E27FC236}">
                <a16:creationId xmlns:a16="http://schemas.microsoft.com/office/drawing/2014/main" id="{D1C102E6-085D-53E8-AABE-9735978DC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70" y="3798160"/>
            <a:ext cx="1487616" cy="1115712"/>
          </a:xfrm>
          <a:prstGeom prst="rect">
            <a:avLst/>
          </a:prstGeom>
        </p:spPr>
      </p:pic>
      <p:pic>
        <p:nvPicPr>
          <p:cNvPr id="14" name="Picture 13" descr="A dog lying on a rug&#10;&#10;Description automatically generated">
            <a:extLst>
              <a:ext uri="{FF2B5EF4-FFF2-40B4-BE49-F238E27FC236}">
                <a16:creationId xmlns:a16="http://schemas.microsoft.com/office/drawing/2014/main" id="{6B77EAB4-FF84-4C89-74FA-105D56591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31" y="3802401"/>
            <a:ext cx="1481962" cy="11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5" name="Picture 4" descr="A dog sitting on a wood floor&#10;&#10;Description automatically generated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Inferencia – ResNet18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5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Inferencia – ResNet50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6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48D23A-ED4F-46DF-24E5-ECA3687F05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YOLOv5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0495D-14F3-255F-FD5E-69903E9E0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0937" y="3105734"/>
            <a:ext cx="6251063" cy="3752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7E7EA-4499-463A-6AE7-8A4DA8ECF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640" y="1219200"/>
            <a:ext cx="6436107" cy="4289061"/>
          </a:xfrm>
          <a:prstGeom prst="rect">
            <a:avLst/>
          </a:prstGeom>
        </p:spPr>
      </p:pic>
      <p:pic>
        <p:nvPicPr>
          <p:cNvPr id="11" name="Picture 10" descr="A dog and cat sitting on a couch&#10;&#10;Description automatically generated">
            <a:extLst>
              <a:ext uri="{FF2B5EF4-FFF2-40B4-BE49-F238E27FC236}">
                <a16:creationId xmlns:a16="http://schemas.microsoft.com/office/drawing/2014/main" id="{D23D5EBC-2D68-E484-8956-BB64C3AE0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74" y="243204"/>
            <a:ext cx="3947926" cy="266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6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og and a hedgehog lying on a blanket&#10;&#10;Description automatically generated">
            <a:extLst>
              <a:ext uri="{FF2B5EF4-FFF2-40B4-BE49-F238E27FC236}">
                <a16:creationId xmlns:a16="http://schemas.microsoft.com/office/drawing/2014/main" id="{07799D80-CD64-5465-AC1E-38F75FB61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29" y="385128"/>
            <a:ext cx="4024787" cy="3043872"/>
          </a:xfrm>
          <a:prstGeom prst="rect">
            <a:avLst/>
          </a:prstGeom>
        </p:spPr>
      </p:pic>
      <p:pic>
        <p:nvPicPr>
          <p:cNvPr id="8" name="Picture 7" descr="A monkey on a dog's back&#10;&#10;Description automatically generated">
            <a:extLst>
              <a:ext uri="{FF2B5EF4-FFF2-40B4-BE49-F238E27FC236}">
                <a16:creationId xmlns:a16="http://schemas.microsoft.com/office/drawing/2014/main" id="{0B186BAA-685D-D197-DA89-9D89FF33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89" y="3677920"/>
            <a:ext cx="4476075" cy="2911792"/>
          </a:xfrm>
          <a:prstGeom prst="rect">
            <a:avLst/>
          </a:prstGeom>
        </p:spPr>
      </p:pic>
      <p:pic>
        <p:nvPicPr>
          <p:cNvPr id="10" name="Picture 9" descr="A duck on a dog's head&#10;&#10;Description automatically generated">
            <a:extLst>
              <a:ext uri="{FF2B5EF4-FFF2-40B4-BE49-F238E27FC236}">
                <a16:creationId xmlns:a16="http://schemas.microsoft.com/office/drawing/2014/main" id="{B09D47CC-38D2-D19C-2F32-93677585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047" y="3633874"/>
            <a:ext cx="3936833" cy="2955838"/>
          </a:xfrm>
          <a:prstGeom prst="rect">
            <a:avLst/>
          </a:prstGeom>
        </p:spPr>
      </p:pic>
      <p:pic>
        <p:nvPicPr>
          <p:cNvPr id="16" name="Picture 15" descr="A collage of dogs in the snow&#10;&#10;Description automatically generated">
            <a:extLst>
              <a:ext uri="{FF2B5EF4-FFF2-40B4-BE49-F238E27FC236}">
                <a16:creationId xmlns:a16="http://schemas.microsoft.com/office/drawing/2014/main" id="{E26EB47D-07C5-E336-7165-E7734C25A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288"/>
            <a:ext cx="4486317" cy="31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5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with their tongue out&#10;&#10;Description automatically generated">
            <a:extLst>
              <a:ext uri="{FF2B5EF4-FFF2-40B4-BE49-F238E27FC236}">
                <a16:creationId xmlns:a16="http://schemas.microsoft.com/office/drawing/2014/main" id="{7A721334-2652-20AC-64F0-9B80C8FE3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7DAFF-9461-8557-8E4B-144DB360B41D}"/>
              </a:ext>
            </a:extLst>
          </p:cNvPr>
          <p:cNvSpPr txBox="1"/>
          <p:nvPr/>
        </p:nvSpPr>
        <p:spPr>
          <a:xfrm>
            <a:off x="4088880" y="716340"/>
            <a:ext cx="40142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0" b="1" dirty="0">
                <a:latin typeface="Helvetica Neue" pitchFamily="50" charset="0"/>
              </a:rPr>
              <a:t>¡Gracias!</a:t>
            </a:r>
            <a:endParaRPr lang="en-US" sz="9600" b="1" dirty="0">
              <a:latin typeface="Helvetica Neue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CA58EB-59AA-0E46-F2C4-DD3CC808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18A3C7-A8B1-1F5A-F374-35C8D1A79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pic>
        <p:nvPicPr>
          <p:cNvPr id="12" name="Picture 11" descr="A group of dogs looking at the camera&#10;&#10;Description automatically generated">
            <a:extLst>
              <a:ext uri="{FF2B5EF4-FFF2-40B4-BE49-F238E27FC236}">
                <a16:creationId xmlns:a16="http://schemas.microsoft.com/office/drawing/2014/main" id="{D40EA7E4-E46F-3CF9-91EB-8FDCC3BBC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pic>
        <p:nvPicPr>
          <p:cNvPr id="14" name="Picture 13" descr="A group of dogs with their tongue out&#10;&#10;Description automatically generated">
            <a:extLst>
              <a:ext uri="{FF2B5EF4-FFF2-40B4-BE49-F238E27FC236}">
                <a16:creationId xmlns:a16="http://schemas.microsoft.com/office/drawing/2014/main" id="{A6F2C4C8-81CC-6921-63C7-33D3258AE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CA23-AAEA-C34A-8699-0D31391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7200" b="1" kern="100" dirty="0">
                <a:effectLst/>
                <a:latin typeface="Helvetica Neue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</a:t>
            </a:r>
            <a:endParaRPr lang="en-US" sz="5400" b="1" dirty="0">
              <a:latin typeface="Helvetica" panose="020B0604020202020204" pitchFamily="34" charset="0"/>
              <a:ea typeface="HGSGothicE" panose="020B0400000000000000" pitchFamily="34" charset="-128"/>
              <a:cs typeface="Helvetica" panose="020B0604020202020204" pitchFamily="34" charset="0"/>
            </a:endParaRPr>
          </a:p>
        </p:txBody>
      </p:sp>
      <p:pic>
        <p:nvPicPr>
          <p:cNvPr id="5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913F011-42C2-19B9-3F5B-8E5B9DDBD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6" r="1"/>
          <a:stretch/>
        </p:blipFill>
        <p:spPr>
          <a:xfrm>
            <a:off x="7618407" y="2267980"/>
            <a:ext cx="4572000" cy="4590020"/>
          </a:xfrm>
        </p:spPr>
      </p:pic>
      <p:pic>
        <p:nvPicPr>
          <p:cNvPr id="6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2D1499E-48B7-26FC-C317-CA1F9DC18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5" b="50274"/>
          <a:stretch/>
        </p:blipFill>
        <p:spPr>
          <a:xfrm>
            <a:off x="7616814" y="-14471"/>
            <a:ext cx="2287593" cy="2282450"/>
          </a:xfrm>
          <a:prstGeom prst="rect">
            <a:avLst/>
          </a:prstGeom>
        </p:spPr>
      </p:pic>
      <p:pic>
        <p:nvPicPr>
          <p:cNvPr id="7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22D405C3-EDAC-83E2-F6F1-DA4C6CDD2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3" r="66795"/>
          <a:stretch/>
        </p:blipFill>
        <p:spPr>
          <a:xfrm>
            <a:off x="9904407" y="-14471"/>
            <a:ext cx="2287593" cy="22824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E69-888F-C811-F4A4-DCA38EF97C7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3615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Con aproximadamente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360 razas de perros reconocidas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en todo el mundo, cada una con sus características únicas, identificar la raza de un perro a partir de una imagen es un desafío significativo en el campo de la visión por computadora.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Este proyecto se enfoca en la clasificación multiclase de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120 de estas razas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.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Aunque el </a:t>
            </a:r>
            <a:r>
              <a:rPr lang="es-ES" sz="2000" dirty="0" err="1">
                <a:solidFill>
                  <a:srgbClr val="374151"/>
                </a:solidFill>
                <a:latin typeface="Helvetica Neue" pitchFamily="50" charset="0"/>
              </a:rPr>
              <a:t>dataset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cubre solo una tercera parte de la diversidad total de razas caninas, proporciona una sólida base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explorar la eficacia y precisión de distintas arquitecturas de modelos de clasificación.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La capacidad de identificar la raza de un perro mediante una imagen puede ser útil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ayudar a dueños de mascotas y profesionales veterinarios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y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facilitar procesos en refugios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de animales y plataformas de adopción, proporcionando información rápida sobre las razas de los perros. </a:t>
            </a:r>
            <a:endParaRPr lang="en-US" sz="2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5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23CC-6DEA-1B21-E00A-083AAE25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Distribución de razas de perros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colorful chart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0ECA8949-4E78-12A9-1042-6E9310D8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838200" y="1690688"/>
            <a:ext cx="10515601" cy="50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AAD5-9DF5-BB9B-B311-3E0D0F3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Ejemplos de imágenes en los datos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1B69D5-AA91-DA94-D228-2D9F5F4A11EE}"/>
              </a:ext>
            </a:extLst>
          </p:cNvPr>
          <p:cNvGrpSpPr/>
          <p:nvPr/>
        </p:nvGrpSpPr>
        <p:grpSpPr>
          <a:xfrm>
            <a:off x="690562" y="2162175"/>
            <a:ext cx="10810875" cy="4124325"/>
            <a:chOff x="838200" y="2162175"/>
            <a:chExt cx="10810875" cy="4124325"/>
          </a:xfrm>
        </p:grpSpPr>
        <p:pic>
          <p:nvPicPr>
            <p:cNvPr id="5" name="Picture 4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2F83998-E1EF-3647-4469-B4AF65A7F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61"/>
            <a:stretch/>
          </p:blipFill>
          <p:spPr>
            <a:xfrm>
              <a:off x="838200" y="2162175"/>
              <a:ext cx="6718928" cy="4124325"/>
            </a:xfrm>
            <a:prstGeom prst="rect">
              <a:avLst/>
            </a:prstGeom>
          </p:spPr>
        </p:pic>
        <p:pic>
          <p:nvPicPr>
            <p:cNvPr id="6" name="Picture 5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E9FD9C2D-9F4B-367E-7BBA-72D0F1CA6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32" r="39665"/>
            <a:stretch/>
          </p:blipFill>
          <p:spPr>
            <a:xfrm>
              <a:off x="7595228" y="2190750"/>
              <a:ext cx="4053847" cy="2727325"/>
            </a:xfrm>
            <a:prstGeom prst="rect">
              <a:avLst/>
            </a:prstGeom>
          </p:spPr>
        </p:pic>
        <p:pic>
          <p:nvPicPr>
            <p:cNvPr id="7" name="Picture 6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D6AAED2-160B-504E-5E39-67FDC6D97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60232" b="19814"/>
            <a:stretch/>
          </p:blipFill>
          <p:spPr>
            <a:xfrm>
              <a:off x="7595228" y="4918074"/>
              <a:ext cx="2636506" cy="1368425"/>
            </a:xfrm>
            <a:prstGeom prst="rect">
              <a:avLst/>
            </a:prstGeom>
          </p:spPr>
        </p:pic>
        <p:pic>
          <p:nvPicPr>
            <p:cNvPr id="8" name="Picture 7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22FFA85E-EE94-684A-CF66-743D2A174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80047" r="19280"/>
            <a:stretch/>
          </p:blipFill>
          <p:spPr>
            <a:xfrm>
              <a:off x="10307969" y="4918075"/>
              <a:ext cx="1341106" cy="136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7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6863-C823-59FF-9C01-8E48DD03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58"/>
            <a:ext cx="10515600" cy="1325563"/>
          </a:xfrm>
        </p:spPr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Razas más comunes y posibles desafíos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C9A4D2-AF74-0DFD-F294-0CCD86E0C392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539426"/>
            <a:ext cx="7334250" cy="5145157"/>
            <a:chOff x="152400" y="1548951"/>
            <a:chExt cx="7334250" cy="5145157"/>
          </a:xfrm>
        </p:grpSpPr>
        <p:pic>
          <p:nvPicPr>
            <p:cNvPr id="5" name="Picture 4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09C7A402-33A2-F0EB-6069-6A98A092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56"/>
            <a:stretch/>
          </p:blipFill>
          <p:spPr>
            <a:xfrm>
              <a:off x="152400" y="1548951"/>
              <a:ext cx="4857750" cy="2529716"/>
            </a:xfrm>
            <a:prstGeom prst="rect">
              <a:avLst/>
            </a:prstGeom>
          </p:spPr>
        </p:pic>
        <p:pic>
          <p:nvPicPr>
            <p:cNvPr id="6" name="Picture 5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E3954F7B-969D-7398-F8CC-EEA0424D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/>
            <a:stretch/>
          </p:blipFill>
          <p:spPr>
            <a:xfrm>
              <a:off x="152400" y="4164392"/>
              <a:ext cx="7334250" cy="252971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2A3A1-9D1E-0CD0-B615-8EB7FEF69FBD}"/>
              </a:ext>
            </a:extLst>
          </p:cNvPr>
          <p:cNvSpPr txBox="1"/>
          <p:nvPr/>
        </p:nvSpPr>
        <p:spPr>
          <a:xfrm>
            <a:off x="5915025" y="1588566"/>
            <a:ext cx="54387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Variabilidad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intra-raza</a:t>
            </a:r>
            <a:r>
              <a:rPr lang="es-ES" sz="1900" i="0" dirty="0">
                <a:effectLst/>
                <a:latin typeface="Helvetica Neue" pitchFamily="50" charset="0"/>
              </a:rPr>
              <a:t>: Diferencias de pelaje, color y tamaño dentro de la misma raza.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Similitudes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inter-raza</a:t>
            </a:r>
            <a:r>
              <a:rPr lang="es-ES" sz="1900" i="0" dirty="0">
                <a:effectLst/>
                <a:latin typeface="Helvetica Neue" pitchFamily="50" charset="0"/>
              </a:rPr>
              <a:t>: Razas diferentes con características físicas similares.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Calidad de imagen</a:t>
            </a:r>
            <a:r>
              <a:rPr lang="es-ES" sz="1900" i="0" dirty="0">
                <a:effectLst/>
                <a:latin typeface="Helvetica Neue" pitchFamily="50" charset="0"/>
              </a:rPr>
              <a:t>: Variaciones en iluminación, fondo y claridad pueden afectar la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Accesorios y estilos de pelaje</a:t>
            </a:r>
            <a:r>
              <a:rPr lang="es-ES" sz="1900" b="0" i="0" dirty="0">
                <a:effectLst/>
                <a:latin typeface="Helvetica Neue" pitchFamily="50" charset="0"/>
              </a:rPr>
              <a:t>: Lazos, ropa y cortes de pelo que cambian la apariencia.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F7774-5681-0567-EB58-FA176716BE70}"/>
              </a:ext>
            </a:extLst>
          </p:cNvPr>
          <p:cNvSpPr txBox="1"/>
          <p:nvPr/>
        </p:nvSpPr>
        <p:spPr>
          <a:xfrm>
            <a:off x="8354535" y="4204007"/>
            <a:ext cx="299926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Poses y movimiento</a:t>
            </a:r>
            <a:r>
              <a:rPr lang="es-ES" sz="1900" b="0" i="0" dirty="0">
                <a:effectLst/>
                <a:latin typeface="Helvetica Neue" pitchFamily="50" charset="0"/>
              </a:rPr>
              <a:t>: Diferentes posturas y niveles de actividad alteran la forma visible.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Perspectiva y escala</a:t>
            </a:r>
            <a:r>
              <a:rPr lang="es-ES" sz="1900" b="0" i="0" dirty="0">
                <a:effectLst/>
                <a:latin typeface="Helvetica Neue" pitchFamily="50" charset="0"/>
              </a:rPr>
              <a:t>: El ángulo y la distancia de la cámara pueden distorsionar el tamaño aparente.</a:t>
            </a:r>
          </a:p>
        </p:txBody>
      </p:sp>
    </p:spTree>
    <p:extLst>
      <p:ext uri="{BB962C8B-B14F-4D97-AF65-F5344CB8AC3E}">
        <p14:creationId xmlns:p14="http://schemas.microsoft.com/office/powerpoint/2010/main" val="361494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33-F27D-DE05-47E1-5037F39C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Solución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group of dogs looking up&#10;&#10;Description automatically generated">
            <a:extLst>
              <a:ext uri="{FF2B5EF4-FFF2-40B4-BE49-F238E27FC236}">
                <a16:creationId xmlns:a16="http://schemas.microsoft.com/office/drawing/2014/main" id="{135BDCF2-34B8-5C9D-655B-49A2F3C9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320"/>
            <a:ext cx="12192000" cy="4043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34C50-D3EA-66D3-84E9-5E7891F8EAC5}"/>
              </a:ext>
            </a:extLst>
          </p:cNvPr>
          <p:cNvSpPr txBox="1"/>
          <p:nvPr/>
        </p:nvSpPr>
        <p:spPr>
          <a:xfrm>
            <a:off x="3067050" y="1935798"/>
            <a:ext cx="1495425" cy="7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D3A3-8948-A6A5-5C82-E39E4FF8BEF2}"/>
              </a:ext>
            </a:extLst>
          </p:cNvPr>
          <p:cNvSpPr txBox="1"/>
          <p:nvPr/>
        </p:nvSpPr>
        <p:spPr>
          <a:xfrm>
            <a:off x="838200" y="1690688"/>
            <a:ext cx="1149626" cy="1200329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Problema</a:t>
            </a:r>
          </a:p>
          <a:p>
            <a:r>
              <a:rPr lang="es-AR" dirty="0">
                <a:latin typeface="Helvetica Neue" pitchFamily="50" charset="0"/>
              </a:rPr>
              <a:t>Clasificación multiclase (120)</a:t>
            </a:r>
            <a:endParaRPr lang="en-US" dirty="0">
              <a:latin typeface="Helvetica Neue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5A806-5385-D8F5-BDAC-EB9E5F0131A0}"/>
              </a:ext>
            </a:extLst>
          </p:cNvPr>
          <p:cNvSpPr txBox="1"/>
          <p:nvPr/>
        </p:nvSpPr>
        <p:spPr>
          <a:xfrm>
            <a:off x="3067050" y="3195921"/>
            <a:ext cx="1180951" cy="1077218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Métricas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Accuracy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Recall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Precision</a:t>
            </a:r>
            <a:endParaRPr lang="en-US" sz="1600" dirty="0">
              <a:latin typeface="Helvetica Neue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0F6A7-6D7D-20F9-120D-6479C27864E3}"/>
              </a:ext>
            </a:extLst>
          </p:cNvPr>
          <p:cNvSpPr txBox="1"/>
          <p:nvPr/>
        </p:nvSpPr>
        <p:spPr>
          <a:xfrm>
            <a:off x="3067050" y="1681785"/>
            <a:ext cx="1464040" cy="923330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Modelo</a:t>
            </a:r>
            <a:r>
              <a:rPr lang="en-US" dirty="0">
                <a:latin typeface="HelveticaNeue MediumCond" panose="020B0506000000000000" pitchFamily="34" charset="0"/>
              </a:rPr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ResNet18</a:t>
            </a:r>
            <a:endParaRPr lang="es-AR" dirty="0">
              <a:solidFill>
                <a:sysClr val="windowText" lastClr="000000"/>
              </a:solidFill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D9C74-6766-450F-D0CD-AB3817921329}"/>
              </a:ext>
            </a:extLst>
          </p:cNvPr>
          <p:cNvSpPr txBox="1"/>
          <p:nvPr/>
        </p:nvSpPr>
        <p:spPr>
          <a:xfrm>
            <a:off x="6245081" y="1681785"/>
            <a:ext cx="1564705" cy="369332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Entrenamiento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A2427-5F8A-1FBA-8713-D8744F2D6FE3}"/>
              </a:ext>
            </a:extLst>
          </p:cNvPr>
          <p:cNvSpPr txBox="1"/>
          <p:nvPr/>
        </p:nvSpPr>
        <p:spPr>
          <a:xfrm>
            <a:off x="9779633" y="1681785"/>
            <a:ext cx="1759697" cy="923330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Inferencia</a:t>
            </a:r>
          </a:p>
          <a:p>
            <a:r>
              <a:rPr lang="es-AR" dirty="0">
                <a:solidFill>
                  <a:sysClr val="windowText" lastClr="000000"/>
                </a:solidFill>
                <a:latin typeface="Helvetica Neue" pitchFamily="50" charset="0"/>
              </a:rPr>
              <a:t>Devuelve el nombre de la raza del perro</a:t>
            </a:r>
            <a:endParaRPr lang="es-AR" sz="1800" dirty="0">
              <a:solidFill>
                <a:sysClr val="windowText" lastClr="000000"/>
              </a:solidFill>
              <a:latin typeface="Helvetica Neue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1A685-9632-6936-83E0-C872B5A5C0CF}"/>
              </a:ext>
            </a:extLst>
          </p:cNvPr>
          <p:cNvSpPr txBox="1"/>
          <p:nvPr/>
        </p:nvSpPr>
        <p:spPr>
          <a:xfrm>
            <a:off x="4571304" y="3195921"/>
            <a:ext cx="3347555" cy="1569660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Data </a:t>
            </a:r>
            <a:r>
              <a:rPr lang="es-AR" sz="1600" dirty="0" err="1">
                <a:latin typeface="HelveticaNeue MediumCond" panose="020B0506000000000000" pitchFamily="34" charset="0"/>
              </a:rPr>
              <a:t>augmentation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Reflejo horizontal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Horizontal </a:t>
            </a:r>
            <a:r>
              <a:rPr lang="es-ES" sz="1600" dirty="0" err="1">
                <a:latin typeface="Helvetica Neue" pitchFamily="50" charset="0"/>
              </a:rPr>
              <a:t>Flip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Rotación aleatoria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</a:t>
            </a:r>
            <a:r>
              <a:rPr lang="es-ES" sz="1600" dirty="0" err="1">
                <a:latin typeface="Helvetica Neue" pitchFamily="50" charset="0"/>
              </a:rPr>
              <a:t>Rotation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Ajuste de color (Color </a:t>
            </a:r>
            <a:r>
              <a:rPr lang="es-ES" sz="1600" dirty="0" err="1">
                <a:latin typeface="Helvetica Neue" pitchFamily="50" charset="0"/>
              </a:rPr>
              <a:t>Jitter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Redimensionamiento a 224x224 (</a:t>
            </a:r>
            <a:r>
              <a:rPr lang="es-AR" sz="1600" dirty="0" err="1">
                <a:latin typeface="Helvetica Neue" pitchFamily="50" charset="0"/>
              </a:rPr>
              <a:t>Resize</a:t>
            </a:r>
            <a:r>
              <a:rPr lang="es-AR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Normalización de imágenes (</a:t>
            </a:r>
            <a:r>
              <a:rPr lang="es-AR" sz="1600" dirty="0" err="1">
                <a:latin typeface="Helvetica Neue" pitchFamily="50" charset="0"/>
              </a:rPr>
              <a:t>Normalize</a:t>
            </a:r>
            <a:r>
              <a:rPr lang="es-AR" sz="1600" dirty="0">
                <a:latin typeface="Helvetica Neue" pitchFamily="50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FD985-CFB3-4FB8-E5AB-1AB31DEF8F08}"/>
              </a:ext>
            </a:extLst>
          </p:cNvPr>
          <p:cNvSpPr txBox="1"/>
          <p:nvPr/>
        </p:nvSpPr>
        <p:spPr>
          <a:xfrm>
            <a:off x="8242163" y="3195921"/>
            <a:ext cx="1733109" cy="1323439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Transfer </a:t>
            </a:r>
            <a:r>
              <a:rPr lang="es-AR" sz="1600" dirty="0" err="1">
                <a:latin typeface="HelveticaNeue MediumCond" panose="020B0506000000000000" pitchFamily="34" charset="0"/>
              </a:rPr>
              <a:t>learning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ResNet18: IMAGENET1K_V1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ResNet50: IMAGENET1K_V2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2057E7-361D-7A55-3DDB-228EC0D5EDC2}"/>
              </a:ext>
            </a:extLst>
          </p:cNvPr>
          <p:cNvCxnSpPr/>
          <p:nvPr/>
        </p:nvCxnSpPr>
        <p:spPr>
          <a:xfrm>
            <a:off x="1987826" y="1858617"/>
            <a:ext cx="1079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5F0E64-8744-4334-B580-8FA7CD2D6B2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657525" y="3001617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8CBA7B-2359-7934-6BA6-03CD17B63B75}"/>
              </a:ext>
            </a:extLst>
          </p:cNvPr>
          <p:cNvCxnSpPr/>
          <p:nvPr/>
        </p:nvCxnSpPr>
        <p:spPr>
          <a:xfrm flipH="1" flipV="1">
            <a:off x="6245081" y="299898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02EB34-AB09-88BC-AD59-BD54D0CD9A9E}"/>
              </a:ext>
            </a:extLst>
          </p:cNvPr>
          <p:cNvCxnSpPr>
            <a:cxnSpLocks/>
          </p:cNvCxnSpPr>
          <p:nvPr/>
        </p:nvCxnSpPr>
        <p:spPr>
          <a:xfrm flipH="1" flipV="1">
            <a:off x="9114650" y="300410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880DD8-1781-20CC-6379-200242D0EAC3}"/>
              </a:ext>
            </a:extLst>
          </p:cNvPr>
          <p:cNvCxnSpPr>
            <a:cxnSpLocks/>
          </p:cNvCxnSpPr>
          <p:nvPr/>
        </p:nvCxnSpPr>
        <p:spPr>
          <a:xfrm>
            <a:off x="3657525" y="2998986"/>
            <a:ext cx="545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60939-FD66-378F-96BF-1E1B74A1ACD7}"/>
              </a:ext>
            </a:extLst>
          </p:cNvPr>
          <p:cNvCxnSpPr>
            <a:endCxn id="9" idx="2"/>
          </p:cNvCxnSpPr>
          <p:nvPr/>
        </p:nvCxnSpPr>
        <p:spPr>
          <a:xfrm flipV="1">
            <a:off x="7027433" y="2051117"/>
            <a:ext cx="1" cy="9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381F67-2906-45AB-9326-2C9074EB280A}"/>
              </a:ext>
            </a:extLst>
          </p:cNvPr>
          <p:cNvCxnSpPr>
            <a:stCxn id="9" idx="3"/>
          </p:cNvCxnSpPr>
          <p:nvPr/>
        </p:nvCxnSpPr>
        <p:spPr>
          <a:xfrm>
            <a:off x="7809786" y="1866451"/>
            <a:ext cx="1969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679120-1505-8F77-5A30-AFE597F92FF8}"/>
              </a:ext>
            </a:extLst>
          </p:cNvPr>
          <p:cNvCxnSpPr>
            <a:stCxn id="9" idx="1"/>
          </p:cNvCxnSpPr>
          <p:nvPr/>
        </p:nvCxnSpPr>
        <p:spPr>
          <a:xfrm flipH="1">
            <a:off x="4531090" y="1866451"/>
            <a:ext cx="17139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rain and train&#10;&#10;Description automatically generated with medium confidence">
            <a:extLst>
              <a:ext uri="{FF2B5EF4-FFF2-40B4-BE49-F238E27FC236}">
                <a16:creationId xmlns:a16="http://schemas.microsoft.com/office/drawing/2014/main" id="{DCB5781C-AB74-3958-7999-E178088FB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1" y="1228726"/>
            <a:ext cx="5287071" cy="5351079"/>
          </a:xfrm>
          <a:prstGeom prst="rect">
            <a:avLst/>
          </a:prstGeom>
        </p:spPr>
      </p:pic>
      <p:pic>
        <p:nvPicPr>
          <p:cNvPr id="5" name="Picture 4" descr="A graph of a graph of a train and a train&#10;&#10;Description automatically generated with medium confidence">
            <a:extLst>
              <a:ext uri="{FF2B5EF4-FFF2-40B4-BE49-F238E27FC236}">
                <a16:creationId xmlns:a16="http://schemas.microsoft.com/office/drawing/2014/main" id="{20B82936-F985-84F7-DC2B-42053F0E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6" y="1228726"/>
            <a:ext cx="5287071" cy="53510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EF10A2-7404-927D-66DC-CB3EFD7840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ResNet18</a:t>
            </a:r>
            <a:endParaRPr lang="en-US" b="1" dirty="0">
              <a:latin typeface="Helvetica Neue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811CB9-75C9-3FC8-4866-C0E56D27264B}"/>
              </a:ext>
            </a:extLst>
          </p:cNvPr>
          <p:cNvSpPr txBox="1">
            <a:spLocks/>
          </p:cNvSpPr>
          <p:nvPr/>
        </p:nvSpPr>
        <p:spPr>
          <a:xfrm>
            <a:off x="6648451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ResNet50</a:t>
            </a:r>
            <a:endParaRPr lang="en-US" b="1" dirty="0">
              <a:latin typeface="Helvetica Neue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523D9-3BEB-97B2-719D-259E4DFC4E9F}"/>
              </a:ext>
            </a:extLst>
          </p:cNvPr>
          <p:cNvSpPr txBox="1"/>
          <p:nvPr/>
        </p:nvSpPr>
        <p:spPr>
          <a:xfrm>
            <a:off x="10584916" y="5335480"/>
            <a:ext cx="106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Helvetica Neue" pitchFamily="50" charset="0"/>
                <a:cs typeface="Helvetica" panose="020B0604020202020204" pitchFamily="34" charset="0"/>
              </a:rPr>
              <a:t>Total test accuracy: </a:t>
            </a:r>
            <a:r>
              <a:rPr lang="en-US" b="0" i="0" dirty="0">
                <a:effectLst/>
                <a:latin typeface="HelveticaNeue MediumCond" panose="020B0506000000000000" pitchFamily="34" charset="0"/>
                <a:cs typeface="Helvetica" panose="020B0604020202020204" pitchFamily="34" charset="0"/>
              </a:rPr>
              <a:t>80.66%</a:t>
            </a:r>
            <a:endParaRPr lang="en-US" dirty="0">
              <a:latin typeface="HelveticaNeue MediumCond" panose="020B0506000000000000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5B650-E082-4F21-6A55-F8A1B5A3DB4F}"/>
              </a:ext>
            </a:extLst>
          </p:cNvPr>
          <p:cNvSpPr txBox="1"/>
          <p:nvPr/>
        </p:nvSpPr>
        <p:spPr>
          <a:xfrm>
            <a:off x="4762645" y="5335480"/>
            <a:ext cx="106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Helvetica Neue" pitchFamily="50" charset="0"/>
                <a:cs typeface="Helvetica" panose="020B0604020202020204" pitchFamily="34" charset="0"/>
              </a:rPr>
              <a:t>Total test accuracy: </a:t>
            </a:r>
            <a:r>
              <a:rPr lang="en-US" b="0" i="0" dirty="0">
                <a:effectLst/>
                <a:latin typeface="HelveticaNeue MediumCond" panose="020B0506000000000000" pitchFamily="34" charset="0"/>
                <a:cs typeface="Helvetica" panose="020B0604020202020204" pitchFamily="34" charset="0"/>
              </a:rPr>
              <a:t>68.90%</a:t>
            </a:r>
            <a:endParaRPr lang="en-US" dirty="0">
              <a:latin typeface="HelveticaNeue MediumCond" panose="020B0506000000000000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rcode diagram with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2F393CF0-BB33-8ABE-4BA4-71373045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90" y="1663"/>
            <a:ext cx="9196210" cy="3430800"/>
          </a:xfrm>
          <a:prstGeom prst="rect">
            <a:avLst/>
          </a:prstGeom>
        </p:spPr>
      </p:pic>
      <p:pic>
        <p:nvPicPr>
          <p:cNvPr id="9" name="Picture 8" descr="A bar code graph with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1D018E7D-7DBB-6FEA-A0D6-B1546FD9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3432463"/>
            <a:ext cx="9182100" cy="34255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DC065-3C60-9596-1650-0535452EAB69}"/>
              </a:ext>
            </a:extLst>
          </p:cNvPr>
          <p:cNvSpPr txBox="1"/>
          <p:nvPr/>
        </p:nvSpPr>
        <p:spPr>
          <a:xfrm>
            <a:off x="514351" y="561975"/>
            <a:ext cx="186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ResNet18</a:t>
            </a:r>
          </a:p>
          <a:p>
            <a:r>
              <a:rPr lang="en-US" sz="2400" dirty="0">
                <a:latin typeface="Helvetica Neue" pitchFamily="50" charset="0"/>
              </a:rPr>
              <a:t>Max: 94.1%</a:t>
            </a:r>
          </a:p>
          <a:p>
            <a:r>
              <a:rPr lang="en-US" sz="2400" dirty="0">
                <a:latin typeface="Helvetica Neue" pitchFamily="50" charset="0"/>
              </a:rPr>
              <a:t>Min: 26.7%</a:t>
            </a:r>
          </a:p>
          <a:p>
            <a:r>
              <a:rPr lang="en-US" sz="2400" dirty="0">
                <a:latin typeface="Helvetica Neue" pitchFamily="50" charset="0"/>
              </a:rPr>
              <a:t>Mean: 69.2%</a:t>
            </a:r>
          </a:p>
          <a:p>
            <a:r>
              <a:rPr lang="en-US" sz="2400" dirty="0">
                <a:latin typeface="Helvetica Neue" pitchFamily="50" charset="0"/>
              </a:rPr>
              <a:t>Median: 68.2%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90D7B-2C92-9502-3541-ABF19CB91D2B}"/>
              </a:ext>
            </a:extLst>
          </p:cNvPr>
          <p:cNvSpPr txBox="1"/>
          <p:nvPr/>
        </p:nvSpPr>
        <p:spPr>
          <a:xfrm>
            <a:off x="514351" y="3990975"/>
            <a:ext cx="1990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ResNet50</a:t>
            </a:r>
          </a:p>
          <a:p>
            <a:r>
              <a:rPr lang="en-US" sz="2400" dirty="0">
                <a:latin typeface="Helvetica Neue" pitchFamily="50" charset="0"/>
              </a:rPr>
              <a:t>Max: 100%</a:t>
            </a:r>
          </a:p>
          <a:p>
            <a:r>
              <a:rPr lang="en-US" sz="2400" dirty="0">
                <a:latin typeface="Helvetica Neue" pitchFamily="50" charset="0"/>
              </a:rPr>
              <a:t>Min: 50.9%</a:t>
            </a:r>
          </a:p>
          <a:p>
            <a:r>
              <a:rPr lang="en-US" sz="2400" dirty="0">
                <a:latin typeface="Helvetica Neue" pitchFamily="50" charset="0"/>
              </a:rPr>
              <a:t>Mean: 81.2%</a:t>
            </a:r>
          </a:p>
          <a:p>
            <a:r>
              <a:rPr lang="en-US" sz="2400" dirty="0">
                <a:latin typeface="Helvetica Neue" pitchFamily="50" charset="0"/>
              </a:rPr>
              <a:t>Median: 84.0%</a:t>
            </a:r>
          </a:p>
          <a:p>
            <a:endParaRPr lang="en-US" sz="2400" dirty="0">
              <a:latin typeface="Helvetica Neue" pitchFamily="50" charset="0"/>
            </a:endParaRPr>
          </a:p>
          <a:p>
            <a:endParaRPr lang="en-US" sz="24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F06D6-5A2F-CD62-D042-E51E4521A479}"/>
              </a:ext>
            </a:extLst>
          </p:cNvPr>
          <p:cNvSpPr txBox="1"/>
          <p:nvPr/>
        </p:nvSpPr>
        <p:spPr>
          <a:xfrm>
            <a:off x="485776" y="3952875"/>
            <a:ext cx="1790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ResNet50</a:t>
            </a:r>
          </a:p>
          <a:p>
            <a:r>
              <a:rPr lang="en-US" sz="2400" dirty="0">
                <a:latin typeface="Helvetica Neue" pitchFamily="50" charset="0"/>
              </a:rPr>
              <a:t>Max: 100%</a:t>
            </a:r>
          </a:p>
          <a:p>
            <a:r>
              <a:rPr lang="en-US" sz="2400" dirty="0">
                <a:latin typeface="Helvetica Neue" pitchFamily="50" charset="0"/>
              </a:rPr>
              <a:t>Min: 15.2%</a:t>
            </a:r>
          </a:p>
          <a:p>
            <a:r>
              <a:rPr lang="en-US" sz="2400" dirty="0">
                <a:latin typeface="Helvetica Neue" pitchFamily="50" charset="0"/>
              </a:rPr>
              <a:t>Mean: 80.6%</a:t>
            </a:r>
          </a:p>
          <a:p>
            <a:r>
              <a:rPr lang="en-US" sz="2400" dirty="0">
                <a:latin typeface="Helvetica Neue" pitchFamily="50" charset="0"/>
              </a:rPr>
              <a:t>Median: 84.5%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66FED-00B5-D4C2-54C1-5065A535041B}"/>
              </a:ext>
            </a:extLst>
          </p:cNvPr>
          <p:cNvSpPr txBox="1"/>
          <p:nvPr/>
        </p:nvSpPr>
        <p:spPr>
          <a:xfrm>
            <a:off x="485776" y="520512"/>
            <a:ext cx="1790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ResNet18</a:t>
            </a:r>
          </a:p>
          <a:p>
            <a:r>
              <a:rPr lang="en-US" sz="2400" dirty="0">
                <a:latin typeface="Helvetica Neue" pitchFamily="50" charset="0"/>
              </a:rPr>
              <a:t>Max: 97.5%</a:t>
            </a:r>
          </a:p>
          <a:p>
            <a:r>
              <a:rPr lang="en-US" sz="2400" dirty="0">
                <a:latin typeface="Helvetica Neue" pitchFamily="50" charset="0"/>
              </a:rPr>
              <a:t>Min: 12.5%</a:t>
            </a:r>
          </a:p>
          <a:p>
            <a:r>
              <a:rPr lang="en-US" sz="2400" dirty="0">
                <a:latin typeface="Helvetica Neue" pitchFamily="50" charset="0"/>
              </a:rPr>
              <a:t>Mean: 68.8%</a:t>
            </a:r>
          </a:p>
          <a:p>
            <a:r>
              <a:rPr lang="en-US" sz="2400" dirty="0">
                <a:latin typeface="Helvetica Neue" pitchFamily="50" charset="0"/>
              </a:rPr>
              <a:t>Median: 70.9%</a:t>
            </a:r>
          </a:p>
        </p:txBody>
      </p:sp>
      <p:pic>
        <p:nvPicPr>
          <p:cNvPr id="5" name="Picture 4" descr="A blue and purple graph&#10;&#10;Description automatically generated">
            <a:extLst>
              <a:ext uri="{FF2B5EF4-FFF2-40B4-BE49-F238E27FC236}">
                <a16:creationId xmlns:a16="http://schemas.microsoft.com/office/drawing/2014/main" id="{2E63566A-3EE9-6CB2-3A9D-8E67BA7A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3" y="0"/>
            <a:ext cx="9191385" cy="3429000"/>
          </a:xfrm>
          <a:prstGeom prst="rect">
            <a:avLst/>
          </a:prstGeom>
        </p:spPr>
      </p:pic>
      <p:pic>
        <p:nvPicPr>
          <p:cNvPr id="7" name="Picture 6" descr="A blue and purple graph&#10;&#10;Description automatically generated">
            <a:extLst>
              <a:ext uri="{FF2B5EF4-FFF2-40B4-BE49-F238E27FC236}">
                <a16:creationId xmlns:a16="http://schemas.microsoft.com/office/drawing/2014/main" id="{26190717-674E-275C-8CCF-62DDF5B4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4" y="3429000"/>
            <a:ext cx="91913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446</Words>
  <Application>Microsoft Office PowerPoint</Application>
  <PresentationFormat>Widescreen</PresentationFormat>
  <Paragraphs>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Helvetica Neue</vt:lpstr>
      <vt:lpstr>HelveticaNeue MediumCond</vt:lpstr>
      <vt:lpstr>Office Theme</vt:lpstr>
      <vt:lpstr>PowerPoint Presentation</vt:lpstr>
      <vt:lpstr>Introducción</vt:lpstr>
      <vt:lpstr>Distribución de razas de perros</vt:lpstr>
      <vt:lpstr>Ejemplos de imágenes en los datos</vt:lpstr>
      <vt:lpstr>Razas más comunes y posibles desafíos</vt:lpstr>
      <vt:lpstr>Solución</vt:lpstr>
      <vt:lpstr>PowerPoint Presentation</vt:lpstr>
      <vt:lpstr>PowerPoint Presentation</vt:lpstr>
      <vt:lpstr>PowerPoint Presentation</vt:lpstr>
      <vt:lpstr>Ejemplos – test set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Raczkowski</dc:creator>
  <cp:lastModifiedBy>Karen Raczkowski</cp:lastModifiedBy>
  <cp:revision>80</cp:revision>
  <dcterms:created xsi:type="dcterms:W3CDTF">2023-12-09T17:13:28Z</dcterms:created>
  <dcterms:modified xsi:type="dcterms:W3CDTF">2023-12-18T22:22:40Z</dcterms:modified>
</cp:coreProperties>
</file>